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3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8" r:id="rId4"/>
    <p:sldId id="330" r:id="rId5"/>
    <p:sldId id="332" r:id="rId6"/>
    <p:sldId id="331" r:id="rId7"/>
    <p:sldId id="333" r:id="rId8"/>
    <p:sldId id="334" r:id="rId9"/>
    <p:sldId id="335" r:id="rId10"/>
    <p:sldId id="336" r:id="rId11"/>
    <p:sldId id="338" r:id="rId12"/>
    <p:sldId id="339" r:id="rId13"/>
    <p:sldId id="344" r:id="rId14"/>
    <p:sldId id="266" r:id="rId15"/>
    <p:sldId id="271" r:id="rId16"/>
    <p:sldId id="325" r:id="rId17"/>
    <p:sldId id="345" r:id="rId18"/>
    <p:sldId id="329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C3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58"/>
    </p:cViewPr>
  </p:sorterViewPr>
  <p:notesViewPr>
    <p:cSldViewPr>
      <p:cViewPr varScale="1">
        <p:scale>
          <a:sx n="85" d="100"/>
          <a:sy n="85" d="100"/>
        </p:scale>
        <p:origin x="3834" y="3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10/05/15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B8240CAA-BDDF-45F2-84B7-7D7EAF9339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4510"/>
            <a:ext cx="5142244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431487DF-E120-4F5B-834E-40EF723C7E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341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July 9,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107BE-B616-4391-B23A-B59105665D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5025" cy="34845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35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5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35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13518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5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1C2648-957E-4618-8DC8-C5B17B767F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5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35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E48CF-CA96-4E4E-B4F3-62A6C7602F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5D8B4-FBFB-4695-957A-4CFCC89DA69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4847A1-C1A4-4F8A-9B3A-34841C3E8EF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A2371F-7813-41C7-8042-49D8EFAE249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610350"/>
            <a:ext cx="2133600" cy="2476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2BAB8-3E99-460F-9EB5-97432F9EA5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B67EAE-A7C9-478F-8D65-27452EFE3D8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D5CCF1-1B8D-4693-9C48-583B06242D1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F4605-FBD8-47CD-9086-9F58C87EA4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3A10E-460D-4B47-94B5-04E533FE88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318F-550F-467B-A192-254074A390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B2372-B0D2-4AFE-92DC-0B4A3E38D5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FBBA47-A781-41A6-96B3-C35B3113497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C3649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79F110E-6687-4F94-9D70-E4EAD339A4C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4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 err="1"/>
              <a:t>Septermber</a:t>
            </a:r>
            <a:r>
              <a:rPr lang="en-US" dirty="0"/>
              <a:t>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4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364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8FDB87E-F0FA-40A3-9FA7-1367BFBAC224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Arial" charset="0"/>
        </a:defRPr>
      </a:lvl2pPr>
      <a:lvl3pPr marL="914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Arial" charset="0"/>
        </a:defRPr>
      </a:lvl3pPr>
      <a:lvl4pPr marL="12573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•"/>
        <a:defRPr sz="1400">
          <a:solidFill>
            <a:schemeClr val="tx1"/>
          </a:solidFill>
          <a:latin typeface="Arial" charset="0"/>
        </a:defRPr>
      </a:lvl4pPr>
      <a:lvl5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6pPr>
      <a:lvl7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7pPr>
      <a:lvl8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8pPr>
      <a:lvl9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ohrerse@id.doe.gov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esl.id.energy.gov/doelap/doelap.html" TargetMode="Externa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esl.id.energy.gov/doelap/doelap.html" TargetMode="Externa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sl.id.energy.gov/assessordata/radiobioassay/Audit%20Sites/Hanford/Hanford.html" TargetMode="Externa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696200" cy="2209800"/>
          </a:xfrm>
        </p:spPr>
        <p:txBody>
          <a:bodyPr/>
          <a:lstStyle/>
          <a:p>
            <a:r>
              <a:rPr lang="en-US" sz="4000" dirty="0"/>
              <a:t>DOELAP Assessor Training</a:t>
            </a:r>
            <a:br>
              <a:rPr lang="en-US" sz="4000" dirty="0"/>
            </a:br>
            <a:r>
              <a:rPr lang="en-US" sz="3200" dirty="0"/>
              <a:t>Assessment Preparation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Idaho Falls, ID</a:t>
            </a:r>
          </a:p>
          <a:p>
            <a:r>
              <a:rPr lang="en-US" dirty="0"/>
              <a:t>September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Attendance Sheets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9A26ED-E4DA-4CD5-49E0-147C2D382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573851"/>
            <a:ext cx="4191000" cy="50364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CE38CC-0223-A2ED-8C78-7CDEFCA11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02513"/>
            <a:ext cx="4463804" cy="504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39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Assessor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572000"/>
          </a:xfrm>
        </p:spPr>
        <p:txBody>
          <a:bodyPr/>
          <a:lstStyle/>
          <a:p>
            <a:r>
              <a:rPr lang="en-US" dirty="0"/>
              <a:t>Previous Assessment Report</a:t>
            </a:r>
          </a:p>
          <a:p>
            <a:r>
              <a:rPr lang="en-US" dirty="0"/>
              <a:t>Blank Assessment Report</a:t>
            </a:r>
          </a:p>
          <a:p>
            <a:r>
              <a:rPr lang="en-US" dirty="0"/>
              <a:t>If using the previous assessment report make sure to change the name in the instructions to the field office.  The field office should forward the Site’s response with a cover letter indicating concurrence to: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Steve Bohrer</a:t>
            </a:r>
            <a:r>
              <a:rPr lang="en-US" sz="1200" dirty="0"/>
              <a:t>, Senior Technical Manager for DOELAP</a:t>
            </a:r>
          </a:p>
          <a:p>
            <a:pPr marL="0" indent="0">
              <a:buNone/>
            </a:pPr>
            <a:r>
              <a:rPr lang="en-US" sz="1200" dirty="0"/>
              <a:t>Radiological and Environmental Sciences Laboratory</a:t>
            </a:r>
          </a:p>
          <a:p>
            <a:pPr marL="0" indent="0">
              <a:buNone/>
            </a:pPr>
            <a:r>
              <a:rPr lang="en-US" sz="1200" dirty="0"/>
              <a:t>U.S. Department of Energy, Idaho Operations Office</a:t>
            </a:r>
          </a:p>
          <a:p>
            <a:pPr marL="0" indent="0">
              <a:buNone/>
            </a:pPr>
            <a:r>
              <a:rPr lang="en-US" sz="1200" dirty="0"/>
              <a:t>1955 Fremont Ave., MS 2112</a:t>
            </a:r>
          </a:p>
          <a:p>
            <a:pPr marL="0" indent="0">
              <a:buNone/>
            </a:pPr>
            <a:r>
              <a:rPr lang="en-US" sz="1200" dirty="0"/>
              <a:t>Idaho Falls, Idaho  83415-2112</a:t>
            </a:r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bohrerse@id.doe.gov</a:t>
            </a:r>
            <a:endParaRPr lang="en-US" sz="1200" dirty="0"/>
          </a:p>
          <a:p>
            <a:pPr marL="0" indent="0">
              <a:buNone/>
            </a:pPr>
            <a:r>
              <a:rPr lang="en-US" sz="1800" dirty="0"/>
              <a:t>Change the name from Guy Backstrom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58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AF8A9-0944-4682-ABD9-9912E016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Questionnaires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B4098-01EE-F690-6A63-4FB661049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at RESL external website:</a:t>
            </a:r>
          </a:p>
          <a:p>
            <a:pPr lvl="1"/>
            <a:r>
              <a:rPr lang="en-US" dirty="0">
                <a:hlinkClick r:id="rId2"/>
              </a:rPr>
              <a:t>https://resl.id.energy.gov/doelap/doelap.html</a:t>
            </a:r>
            <a:endParaRPr lang="en-US" dirty="0"/>
          </a:p>
          <a:p>
            <a:r>
              <a:rPr lang="en-US" dirty="0"/>
              <a:t>Dosimetry Performance Test Questionnaire</a:t>
            </a:r>
          </a:p>
          <a:p>
            <a:r>
              <a:rPr lang="en-US" dirty="0"/>
              <a:t>Radiobioassay Performance Test Questionnaire</a:t>
            </a:r>
          </a:p>
          <a:p>
            <a:r>
              <a:rPr lang="en-US" dirty="0"/>
              <a:t>Program Assessment Questionnaire</a:t>
            </a:r>
          </a:p>
          <a:p>
            <a:r>
              <a:rPr lang="en-US" dirty="0"/>
              <a:t>Encourage sites to provide feedback to DOELAP through the questionnaires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81A40-B2D3-9EFA-F7D9-7B14B124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7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Team Lead Duties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Assessment Team Lead: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Coordinates the assessment scheduling.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Work with the DOELAP Coordinator or STM for timing.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Submission of corrective action plans before OSB.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Notify DOELAP Coordinator or STM of the schedule.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Coordinates the dissemination of supporting documentation.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Assigns assessment duties.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Conducts the opening and closing meetings.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Coordinates the distribution of assessment documentation.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Team Lead Duties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Team Lead works with site to arrange:</a:t>
            </a:r>
          </a:p>
          <a:p>
            <a:pPr lvl="1"/>
            <a:r>
              <a:rPr lang="en-US" dirty="0"/>
              <a:t>Lodging  </a:t>
            </a:r>
          </a:p>
          <a:p>
            <a:pPr lvl="1"/>
            <a:r>
              <a:rPr lang="en-US" dirty="0"/>
              <a:t>Map</a:t>
            </a:r>
          </a:p>
          <a:p>
            <a:pPr lvl="1"/>
            <a:r>
              <a:rPr lang="en-US" dirty="0"/>
              <a:t>Security Clearances  </a:t>
            </a:r>
          </a:p>
          <a:p>
            <a:pPr lvl="1"/>
            <a:r>
              <a:rPr lang="en-US" dirty="0"/>
              <a:t>Site resources (computers, printers, staging room)</a:t>
            </a:r>
          </a:p>
          <a:p>
            <a:pPr lvl="1"/>
            <a:r>
              <a:rPr lang="en-US" dirty="0"/>
              <a:t>Scheduling opening meeting</a:t>
            </a:r>
          </a:p>
          <a:p>
            <a:pPr lvl="2"/>
            <a:r>
              <a:rPr lang="en-US" dirty="0"/>
              <a:t>Interested Management</a:t>
            </a:r>
          </a:p>
          <a:p>
            <a:pPr lvl="2"/>
            <a:r>
              <a:rPr lang="en-US" dirty="0"/>
              <a:t>Site staff (</a:t>
            </a:r>
            <a:r>
              <a:rPr lang="en-US" dirty="0" err="1"/>
              <a:t>radiobioassay</a:t>
            </a:r>
            <a:r>
              <a:rPr lang="en-US" dirty="0"/>
              <a:t>, dosimetry, quality assurance)</a:t>
            </a:r>
          </a:p>
          <a:p>
            <a:pPr lvl="2"/>
            <a:r>
              <a:rPr lang="en-US" dirty="0"/>
              <a:t>DOE Field/Area Office representative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Team Lead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Team Lead:</a:t>
            </a:r>
          </a:p>
          <a:p>
            <a:pPr lvl="1"/>
            <a:r>
              <a:rPr lang="en-US" dirty="0"/>
              <a:t>Discusses preliminary findings with other assessor after initial review of documents.</a:t>
            </a:r>
          </a:p>
          <a:p>
            <a:pPr lvl="1"/>
            <a:r>
              <a:rPr lang="en-US" dirty="0"/>
              <a:t>May draft preliminary report before assessment.</a:t>
            </a:r>
          </a:p>
          <a:p>
            <a:pPr lvl="2"/>
            <a:r>
              <a:rPr lang="en-US" dirty="0"/>
              <a:t>Incomplete or non-compliant items.</a:t>
            </a:r>
          </a:p>
          <a:p>
            <a:pPr lvl="1"/>
            <a:r>
              <a:rPr lang="en-US" dirty="0"/>
              <a:t>Reduce element of surprise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735E-122F-6EA5-67EF-64EC6758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RESL-DOELAP Public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6FA48-794F-E647-40DE-48ED3619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https://resl.id.energy.gov/doelap/doelap.html</a:t>
            </a:r>
            <a:endParaRPr lang="en-US" dirty="0"/>
          </a:p>
          <a:p>
            <a:r>
              <a:rPr lang="en-US" dirty="0"/>
              <a:t>Google “</a:t>
            </a:r>
            <a:r>
              <a:rPr lang="en-US" dirty="0" err="1"/>
              <a:t>doelap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DC3B-0872-0E02-814B-76ECB503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59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the Assessment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planning maximizes the effectiveness of the assessment</a:t>
            </a:r>
          </a:p>
          <a:p>
            <a:r>
              <a:rPr lang="en-US" dirty="0"/>
              <a:t>“Eliminate the element of surprise”</a:t>
            </a:r>
          </a:p>
          <a:p>
            <a:r>
              <a:rPr lang="en-US" dirty="0"/>
              <a:t>Planning is critical to the success of the assessment</a:t>
            </a:r>
          </a:p>
          <a:p>
            <a:r>
              <a:rPr lang="en-US" dirty="0"/>
              <a:t>Communication between assessment team members and the program to be assessed enhances both successful planning and eliminates the element of surprise </a:t>
            </a:r>
          </a:p>
          <a:p>
            <a:r>
              <a:rPr lang="en-US" dirty="0"/>
              <a:t>The DOELAP Coordinator or STM will send assessment materials and may provide a link for the assessment materials.</a:t>
            </a:r>
          </a:p>
          <a:p>
            <a:r>
              <a:rPr lang="en-US" dirty="0"/>
              <a:t>Issues with IT security, document sharing, VPN’s becoming common</a:t>
            </a:r>
          </a:p>
          <a:p>
            <a:pPr lvl="1"/>
            <a:r>
              <a:rPr lang="en-US" dirty="0"/>
              <a:t>Identify as early as possible</a:t>
            </a:r>
          </a:p>
          <a:p>
            <a:pPr>
              <a:buNone/>
            </a:pPr>
            <a:r>
              <a:rPr lang="en-US" sz="2800" dirty="0"/>
              <a:t>			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Materials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 DOELAP application</a:t>
            </a:r>
          </a:p>
          <a:p>
            <a:r>
              <a:rPr lang="en-US" dirty="0"/>
              <a:t>Quality Assurance Plan (QAP) submitted with the application</a:t>
            </a:r>
          </a:p>
          <a:p>
            <a:pPr lvl="1"/>
            <a:r>
              <a:rPr lang="en-US" dirty="0"/>
              <a:t> the QAP is also available from the link in question 11 on the application</a:t>
            </a:r>
          </a:p>
          <a:p>
            <a:r>
              <a:rPr lang="en-US" dirty="0"/>
              <a:t>Performance Testing results for the Test Session</a:t>
            </a:r>
          </a:p>
          <a:p>
            <a:pPr lvl="1"/>
            <a:r>
              <a:rPr lang="en-US" dirty="0"/>
              <a:t>Results of any retesting if available</a:t>
            </a:r>
          </a:p>
          <a:p>
            <a:r>
              <a:rPr lang="en-US" dirty="0"/>
              <a:t>Previous onsite assessment in PDF and Word file formats </a:t>
            </a:r>
          </a:p>
          <a:p>
            <a:pPr lvl="1"/>
            <a:r>
              <a:rPr lang="en-US" dirty="0"/>
              <a:t>the Word file is converted (with errors) from the PDF file… use with caution</a:t>
            </a:r>
          </a:p>
          <a:p>
            <a:pPr marL="346075" lvl="1" indent="0">
              <a:buNone/>
            </a:pPr>
            <a:endParaRPr lang="en-US" dirty="0"/>
          </a:p>
          <a:p>
            <a:pPr marL="346075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220563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Materials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Corrective action plan from the previous onsite assessment </a:t>
            </a:r>
          </a:p>
          <a:p>
            <a:pPr lvl="1"/>
            <a:r>
              <a:rPr lang="en-US" dirty="0"/>
              <a:t>Vendor CAP?</a:t>
            </a:r>
          </a:p>
          <a:p>
            <a:r>
              <a:rPr lang="en-US" dirty="0"/>
              <a:t>a packet of assessor files that will be helpful for the onsite assessment  </a:t>
            </a:r>
          </a:p>
          <a:p>
            <a:pPr lvl="1"/>
            <a:r>
              <a:rPr lang="en-US" dirty="0"/>
              <a:t>Next slide will list the files</a:t>
            </a:r>
          </a:p>
          <a:p>
            <a:r>
              <a:rPr lang="en-US" dirty="0"/>
              <a:t>additional documents or messages that may be pertinent to the site being assessed or to the implementation of the DOELAP standards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409579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99304-360E-0C98-AEE1-66F3C4C3A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https://resl.id.energy.gov/assessordata/radiobioassay/Audit%20Sites/Hanford/Hanford.html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9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Checklist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0910" y="1676400"/>
            <a:ext cx="352217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0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Invitational Traveler Request and Expense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889C20-B47B-B2A9-CFD6-840B98F2C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98421"/>
            <a:ext cx="2275263" cy="34611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79D5DD-77DE-D255-23D1-96F121DFE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087" y="2133600"/>
            <a:ext cx="6089425" cy="334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4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Assessment procedure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D16E61-091A-85A3-288B-BD857EE09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787" y="1600201"/>
            <a:ext cx="4574425" cy="52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5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Checklist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F1E93F-859F-2F5F-0277-120B54C9A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810" y="1501310"/>
            <a:ext cx="5174380" cy="53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0669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3969</TotalTime>
  <Words>627</Words>
  <Application>Microsoft Office PowerPoint</Application>
  <PresentationFormat>On-screen Show (4:3)</PresentationFormat>
  <Paragraphs>107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Aptos</vt:lpstr>
      <vt:lpstr>Arial</vt:lpstr>
      <vt:lpstr>Arial Black</vt:lpstr>
      <vt:lpstr>Symbol</vt:lpstr>
      <vt:lpstr>Tahoma</vt:lpstr>
      <vt:lpstr>Times New Roman</vt:lpstr>
      <vt:lpstr>Wingdings</vt:lpstr>
      <vt:lpstr>Pixel</vt:lpstr>
      <vt:lpstr>DOE NE Large</vt:lpstr>
      <vt:lpstr>DOELAP Assessor Training Assessment Preparation</vt:lpstr>
      <vt:lpstr>Prepare for the Assessment</vt:lpstr>
      <vt:lpstr>Assessment Materials</vt:lpstr>
      <vt:lpstr>Assessment Materials</vt:lpstr>
      <vt:lpstr>Assessment Files</vt:lpstr>
      <vt:lpstr>Assessment Checklist</vt:lpstr>
      <vt:lpstr>DOELAP Invitational Traveler Request and Expense Report</vt:lpstr>
      <vt:lpstr>DOELAP Assessment procedure</vt:lpstr>
      <vt:lpstr>Assessment Checklist</vt:lpstr>
      <vt:lpstr>Meeting Attendance Sheets</vt:lpstr>
      <vt:lpstr>Assessor Report</vt:lpstr>
      <vt:lpstr>DOELAP Questionnaires</vt:lpstr>
      <vt:lpstr>Assessment Team Lead Duties</vt:lpstr>
      <vt:lpstr>Assessment Team Lead Duties</vt:lpstr>
      <vt:lpstr>Assessment Team Lead Duties</vt:lpstr>
      <vt:lpstr>RESL-DOELAP Public Website</vt:lpstr>
      <vt:lpstr>PowerPoint Presentation</vt:lpstr>
    </vt:vector>
  </TitlesOfParts>
  <Company>DOEID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DOELAP Assessor Training Session 2 – Process</dc:title>
  <dc:creator>Guy Backstrom</dc:creator>
  <cp:lastModifiedBy>Bohrer, Steven E</cp:lastModifiedBy>
  <cp:revision>169</cp:revision>
  <cp:lastPrinted>2015-10-02T17:23:25Z</cp:lastPrinted>
  <dcterms:created xsi:type="dcterms:W3CDTF">2002-08-06T16:42:03Z</dcterms:created>
  <dcterms:modified xsi:type="dcterms:W3CDTF">2024-08-27T23:15:59Z</dcterms:modified>
</cp:coreProperties>
</file>